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66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48409754828547E-2"/>
          <c:y val="5.4403985490295154E-2"/>
          <c:w val="0.71207258491394343"/>
          <c:h val="0.89119202901940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ОДИ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908681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Оплата труда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656208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Частичное управление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335681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Лифты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326168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Фонды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234200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Вывоз мусора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158723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Благоустройство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120000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Квитанции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84000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Видеонаблюдение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66000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Мебель и орг. Техника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60000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Расходные мат./инвентарь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36000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Офисные расходы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21740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Прочее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15890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7"/>
        <c:axId val="197844992"/>
        <c:axId val="142557184"/>
      </c:barChart>
      <c:catAx>
        <c:axId val="197844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42557184"/>
        <c:crosses val="autoZero"/>
        <c:auto val="1"/>
        <c:lblAlgn val="ctr"/>
        <c:lblOffset val="100"/>
        <c:noMultiLvlLbl val="0"/>
      </c:catAx>
      <c:valAx>
        <c:axId val="14255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9784499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7240863655332759"/>
          <c:y val="7.4076722059347344E-2"/>
          <c:w val="0.22759136344667236"/>
          <c:h val="0.8518465558813053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Разовые</a:t>
            </a:r>
            <a:r>
              <a:rPr lang="ru-RU" sz="1600" baseline="0"/>
              <a:t> сборы - по видам квартир</a:t>
            </a:r>
            <a:endParaRPr lang="ru-RU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4937710251007321E-3"/>
          <c:y val="0.25441446254086447"/>
          <c:w val="0.56779327936120672"/>
          <c:h val="0.72636631460430168"/>
        </c:manualLayout>
      </c:layout>
      <c:pie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explosion val="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5371143395807918"/>
                  <c:y val="0.132072002472772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'[Rasschet_po_razovym_sboram_na_blagoustroystvo (2).xlsx]Лист1'!$B$16:$B$18</c:f>
              <c:strCache>
                <c:ptCount val="3"/>
                <c:pt idx="0">
                  <c:v>однокомнатная</c:v>
                </c:pt>
                <c:pt idx="1">
                  <c:v>двухкомнатная</c:v>
                </c:pt>
                <c:pt idx="2">
                  <c:v>трёхкомнатная</c:v>
                </c:pt>
              </c:strCache>
            </c:strRef>
          </c:cat>
          <c:val>
            <c:numRef>
              <c:f>'[Rasschet_po_razovym_sboram_na_blagoustroystvo (2).xlsx]Лист1'!$D$16:$D$18</c:f>
              <c:numCache>
                <c:formatCode>0.00</c:formatCode>
                <c:ptCount val="3"/>
                <c:pt idx="0">
                  <c:v>1151.8741977880084</c:v>
                </c:pt>
                <c:pt idx="1">
                  <c:v>1890.2550938059626</c:v>
                </c:pt>
                <c:pt idx="2">
                  <c:v>2480.9598106203257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906103286384982"/>
          <c:y val="0.39204301473940356"/>
          <c:w val="0.37840375586854458"/>
          <c:h val="0.41747519188010535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Плата в месяц </a:t>
            </a:r>
            <a:r>
              <a:rPr lang="ru-RU" sz="1600" baseline="0"/>
              <a:t>- по видам квартир</a:t>
            </a:r>
            <a:endParaRPr lang="ru-RU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8611092091749396"/>
          <c:w val="0.60276890308839193"/>
          <c:h val="0.68357487922705318"/>
        </c:manualLayout>
      </c:layout>
      <c:pie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explosion val="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5095737633434794"/>
                  <c:y val="0.148392103161017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035948781162738"/>
                  <c:y val="-0.157408421773365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'[Rasschet_po_razovym_sboram_na_blagoustroystvo (2).xlsx]Лист1'!$B$16:$B$18</c:f>
              <c:strCache>
                <c:ptCount val="3"/>
                <c:pt idx="0">
                  <c:v>однокомнатная</c:v>
                </c:pt>
                <c:pt idx="1">
                  <c:v>двухкомнатная</c:v>
                </c:pt>
                <c:pt idx="2">
                  <c:v>трёхкомнатная</c:v>
                </c:pt>
              </c:strCache>
            </c:strRef>
          </c:cat>
          <c:val>
            <c:numRef>
              <c:f>'[Rasschet_po_razovym_sboram_na_blagoustroystvo (2).xlsx]Лист1'!$E$16:$E$18</c:f>
              <c:numCache>
                <c:formatCode>0.00</c:formatCode>
                <c:ptCount val="3"/>
                <c:pt idx="0">
                  <c:v>383.9580659293361</c:v>
                </c:pt>
                <c:pt idx="1">
                  <c:v>630.08503126865423</c:v>
                </c:pt>
                <c:pt idx="2">
                  <c:v>826.9866035401086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869009584664532"/>
          <c:y val="0.40930541291034273"/>
          <c:w val="0.40575079872204473"/>
          <c:h val="0.4371858952413557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F67EE-75A3-4054-BFDB-AFCCE265C48F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8FD8-C20E-40CC-9C17-F004C02C9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5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D8FD8-C20E-40CC-9C17-F004C02C94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9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2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7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2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5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8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8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9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9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6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ogos-pravo.ru/page.php?id=195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42869" y="2204864"/>
            <a:ext cx="8821619" cy="4320480"/>
          </a:xfrm>
          <a:prstGeom prst="rect">
            <a:avLst/>
          </a:prstGeom>
        </p:spPr>
        <p:txBody>
          <a:bodyPr vert="horz" lIns="92377" tIns="46188" rIns="92377" bIns="46188" anchor="t">
            <a:normAutofit fontScale="92500" lnSpcReduction="10000"/>
          </a:bodyPr>
          <a:lstStyle/>
          <a:p>
            <a:pPr marL="452644" indent="-387980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собрания</a:t>
            </a:r>
          </a:p>
          <a:p>
            <a:pPr marL="452644" indent="-38798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Выбор счетной комиссии.</a:t>
            </a:r>
          </a:p>
          <a:p>
            <a:pPr marL="452644" indent="-38798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 О видеонаблюдении на территории жилого дома</a:t>
            </a:r>
          </a:p>
          <a:p>
            <a:pPr marL="452644" indent="-38798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 Утверждение положения о правлении ТСЖ «ЖК «ДОРОНИНО»</a:t>
            </a:r>
          </a:p>
          <a:p>
            <a:pPr marL="452644" indent="-38798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4. Утверждение сметы доходов и расходов ТСЖ «ЖК ДОРОНИНО»</a:t>
            </a:r>
          </a:p>
          <a:p>
            <a:pPr marL="452644" indent="-38798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5. Утверждение тарифа на содержание и ремонт	</a:t>
            </a:r>
          </a:p>
          <a:p>
            <a:pPr marL="452644" indent="-38798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6. Утверждение правил установки оборудования на фасад дома</a:t>
            </a:r>
          </a:p>
          <a:p>
            <a:pPr marL="452644" indent="-38798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7. О разовых сборах на покупку помещения для ТСЖ, установку забора, установку ограждения на технический этаж.</a:t>
            </a:r>
          </a:p>
          <a:p>
            <a:pPr marL="452644" indent="-38798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8. Выбор способа накопления средств на капитальный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</a:p>
          <a:p>
            <a:pPr marL="64664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9. Утверждение Положения о Ревизионной комиссии</a:t>
            </a:r>
          </a:p>
          <a:p>
            <a:pPr marL="64664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10. Избрание ревизионной комиссии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44" indent="-38798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9. Разное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78395" cy="171104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44624"/>
            <a:ext cx="7560840" cy="1512168"/>
          </a:xfrm>
          <a:prstGeom prst="rect">
            <a:avLst/>
          </a:prstGeom>
          <a:ln>
            <a:noFill/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Общее собрание собственников многоквартирного дома №12 по ул. Доронино и членов ТСЖ «ЖК ДОРОНИНО»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31 марта 2015 года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16632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№7 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41115"/>
              </p:ext>
            </p:extLst>
          </p:nvPr>
        </p:nvGraphicFramePr>
        <p:xfrm>
          <a:off x="179512" y="692696"/>
          <a:ext cx="8856983" cy="3464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469"/>
                <a:gridCol w="3769941"/>
                <a:gridCol w="919814"/>
                <a:gridCol w="1334378"/>
                <a:gridCol w="829127"/>
                <a:gridCol w="829127"/>
                <a:gridCol w="829127"/>
              </a:tblGrid>
              <a:tr h="249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Наименование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Цена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Цена на 1 м2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Апрель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Май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Июнь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9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Покупка помещения для ТСЖ (помещение, </a:t>
                      </a:r>
                      <a:r>
                        <a:rPr lang="ru-RU" sz="1600" u="none" strike="noStrike" dirty="0" smtClean="0">
                          <a:effectLst/>
                        </a:rPr>
                        <a:t>площадью </a:t>
                      </a:r>
                      <a:r>
                        <a:rPr lang="ru-RU" sz="1600" u="none" strike="noStrike" dirty="0">
                          <a:effectLst/>
                        </a:rPr>
                        <a:t>7,9 м2, расположенное на первом этаже третьего подъезда) для обеспечения работы товарищества, приёма жителей, работы паспортиста.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240000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18,45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6,15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6,15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6,15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Изготовление и монтаж ограждения детской площадки (по всему периметру</a:t>
                      </a:r>
                      <a:r>
                        <a:rPr lang="ru-RU" sz="1600" u="none" strike="noStrike" dirty="0" smtClean="0">
                          <a:effectLst/>
                        </a:rPr>
                        <a:t>) Безопасность детей, сохранность площадки.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84280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6,48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Изготовление и монтаж ограждения лестничной клетки технического этажа (количество 6 </a:t>
                      </a:r>
                      <a:r>
                        <a:rPr lang="ru-RU" sz="1600" u="none" strike="noStrike" dirty="0" smtClean="0">
                          <a:effectLst/>
                        </a:rPr>
                        <a:t>шт.)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60000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4,61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ИТОГО ПРЕДЛАГАЕМЫЕ СБОРЫ: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384280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29,54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9,85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9,85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9,85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473781"/>
              </p:ext>
            </p:extLst>
          </p:nvPr>
        </p:nvGraphicFramePr>
        <p:xfrm>
          <a:off x="179512" y="4214813"/>
          <a:ext cx="3381375" cy="264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858598"/>
              </p:ext>
            </p:extLst>
          </p:nvPr>
        </p:nvGraphicFramePr>
        <p:xfrm>
          <a:off x="3707904" y="4229100"/>
          <a:ext cx="3312368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70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isha\Desktop\фото вариант №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заборы_Дорон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536504" cy="34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https://apf.mail.ru/cgi-bin/readmsg/%D0%B3%D0%B0%D0%B7%D0%BE%D0%BD1.jpg?id=14273804750000000297%3B0%3B1&amp;x-email=tszh-doronino%40mail.ru&amp;exif=1&amp;bs=3492&amp;bl=138041&amp;ct=image%2Fjpeg&amp;cn=%D0%B3%D0%B0%D0%B7%D0%BE%D0%BD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apf.mail.ru/cgi-bin/readmsg/%D0%B3%D0%B0%D0%B7%D0%BE%D0%BD1.jpg?id=14273804750000000297%3B0%3B1&amp;x-email=tszh-doronino%40mail.ru&amp;exif=1&amp;bs=3492&amp;bl=138041&amp;ct=image%2Fjpeg&amp;cn=%D0%B3%D0%B0%D0%B7%D0%BE%D0%BD1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51520" y="3789040"/>
            <a:ext cx="7620000" cy="28575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4624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№7 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44624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66102"/>
            <a:ext cx="7632848" cy="473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98901"/>
            <a:ext cx="6800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2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44624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79512" y="620688"/>
            <a:ext cx="8821619" cy="5616624"/>
          </a:xfrm>
          <a:prstGeom prst="rect">
            <a:avLst/>
          </a:prstGeom>
        </p:spPr>
        <p:txBody>
          <a:bodyPr vert="horz" lIns="92377" tIns="46188" rIns="92377" bIns="46188" anchor="t">
            <a:normAutofit fontScale="92500"/>
          </a:bodyPr>
          <a:lstStyle/>
          <a:p>
            <a:pPr marL="521864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ru-RU" sz="2000" dirty="0" smtClean="0"/>
              <a:t>В соответствии с п. 1 ч. 4 ст. 170 ЖКРФ </a:t>
            </a:r>
            <a:r>
              <a:rPr lang="ru-RU" sz="2000" dirty="0"/>
              <a:t> размер ежемесячного взноса на капитальный ремонт, который </a:t>
            </a:r>
            <a:r>
              <a:rPr lang="ru-RU" sz="2000" u="sng" dirty="0"/>
              <a:t>не должен быть менее чем минимальный размер взноса на капитальный ремонт, установленный нормативным правовым актом субъекта Российской Федерации</a:t>
            </a:r>
            <a:r>
              <a:rPr lang="ru-RU" sz="2000" dirty="0" smtClean="0"/>
              <a:t>;</a:t>
            </a:r>
          </a:p>
          <a:p>
            <a:pPr marL="521864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ru-RU" sz="2000" dirty="0"/>
              <a:t>Постановлением Правительства ЯО от 28.06.2013 № 748-п "Об установлении минимального размера взноса на капитальный ремонт общего имущества в многоквартирном доме" установлен минимальный размер взноса на капитальный ремонт общего имущества в многоквартирном доме на территории Ярославской области на один квадратный метр общей площади помещения в многоквартирном доме, принадлежащего собственнику такого помещения, в месяц: на 2015 год – 6,37 рубля; на 2016 год – 6,93 </a:t>
            </a:r>
            <a:r>
              <a:rPr lang="ru-RU" sz="2000" dirty="0" smtClean="0"/>
              <a:t>рубля</a:t>
            </a:r>
          </a:p>
          <a:p>
            <a:pPr marL="521864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ru-RU" sz="2000" b="1" dirty="0" smtClean="0"/>
              <a:t>Предлагается утвердить </a:t>
            </a:r>
            <a:r>
              <a:rPr lang="ru-RU" sz="2000" b="1" dirty="0" smtClean="0">
                <a:solidFill>
                  <a:srgbClr val="FF0000"/>
                </a:solidFill>
              </a:rPr>
              <a:t>МИНИМАЛЬНЫЕ ЗНАЧЕНИЯ.</a:t>
            </a:r>
          </a:p>
          <a:p>
            <a:pPr marL="521864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endParaRPr lang="ru-RU" sz="20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1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44624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№9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32389" y="620688"/>
            <a:ext cx="8821619" cy="6237312"/>
          </a:xfrm>
          <a:prstGeom prst="rect">
            <a:avLst/>
          </a:prstGeom>
        </p:spPr>
        <p:txBody>
          <a:bodyPr vert="horz" lIns="92377" tIns="46188" rIns="92377" bIns="46188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2000" b="1" dirty="0"/>
              <a:t>Статья </a:t>
            </a:r>
            <a:r>
              <a:rPr lang="ru-RU" sz="2000" b="1" dirty="0" smtClean="0"/>
              <a:t>150 ЖК РФ </a:t>
            </a:r>
            <a:r>
              <a:rPr lang="ru-RU" sz="2000" b="1" dirty="0"/>
              <a:t>Ревизионная комиссия (ревизор) товарищества собственников жилья</a:t>
            </a:r>
          </a:p>
          <a:p>
            <a:pPr>
              <a:lnSpc>
                <a:spcPct val="110000"/>
              </a:lnSpc>
            </a:pPr>
            <a:r>
              <a:rPr lang="ru-RU" sz="2000" dirty="0" smtClean="0"/>
              <a:t>1</a:t>
            </a:r>
            <a:r>
              <a:rPr lang="ru-RU" sz="2000" dirty="0"/>
              <a:t>. Ревизионная комиссия (ревизор) товарищества собственников жилья избирается общим собранием членов товарищества не более чем на два года. В состав ревизионной комиссии товарищества собственников жилья не могут входить члены правления товарищества.</a:t>
            </a:r>
          </a:p>
          <a:p>
            <a:pPr>
              <a:lnSpc>
                <a:spcPct val="110000"/>
              </a:lnSpc>
            </a:pPr>
            <a:r>
              <a:rPr lang="ru-RU" sz="2000" dirty="0"/>
              <a:t>2. Ревизионная комиссия товарищества собственников жилья из своего состава избирает председателя ревизионной комиссии.</a:t>
            </a:r>
          </a:p>
          <a:p>
            <a:pPr>
              <a:lnSpc>
                <a:spcPct val="110000"/>
              </a:lnSpc>
            </a:pPr>
            <a:r>
              <a:rPr lang="ru-RU" sz="2000" dirty="0"/>
              <a:t>3. Ревизионная комиссия (ревизор) товарищества собственников жилья:</a:t>
            </a:r>
          </a:p>
          <a:p>
            <a:pPr>
              <a:lnSpc>
                <a:spcPct val="110000"/>
              </a:lnSpc>
            </a:pPr>
            <a:r>
              <a:rPr lang="ru-RU" sz="2000" dirty="0"/>
              <a:t>1) проводит не реже чем один раз в год ревизии финансовой деятельности товарищества;</a:t>
            </a:r>
          </a:p>
          <a:p>
            <a:pPr>
              <a:lnSpc>
                <a:spcPct val="110000"/>
              </a:lnSpc>
            </a:pPr>
            <a:r>
              <a:rPr lang="ru-RU" sz="2000" dirty="0"/>
              <a:t>1.1) представляет общему собранию членов товарищества заключение по результатам проверки годовой бухгалтерской (финансовой) отчетности товарищества;</a:t>
            </a:r>
          </a:p>
          <a:p>
            <a:pPr>
              <a:lnSpc>
                <a:spcPct val="110000"/>
              </a:lnSpc>
            </a:pPr>
            <a:r>
              <a:rPr lang="ru-RU" sz="2000" dirty="0"/>
              <a:t>2) представляет общему собранию членов товарищества заключение о смете доходов и расходов на соответствующий год товарищества и отчет о финансовой деятельности и размерах обязательных платежей и взносов;</a:t>
            </a:r>
          </a:p>
          <a:p>
            <a:pPr>
              <a:lnSpc>
                <a:spcPct val="110000"/>
              </a:lnSpc>
            </a:pPr>
            <a:r>
              <a:rPr lang="ru-RU" sz="2000" dirty="0"/>
              <a:t>3) отчитывается перед общим собранием членов товарищества о своей деятельности</a:t>
            </a:r>
            <a:r>
              <a:rPr lang="ru-RU" sz="20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ru-RU" sz="2000" b="1" dirty="0" smtClean="0"/>
              <a:t>Предлагается утвердит ПОЛОЖЕНИЕ о РЕВИЗИОННОЙ КОМИССИИ</a:t>
            </a:r>
            <a:endParaRPr lang="ru-RU" sz="2000" b="1" dirty="0"/>
          </a:p>
          <a:p>
            <a:pPr marL="521864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endParaRPr lang="ru-RU" sz="20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44624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№10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32389" y="1052736"/>
            <a:ext cx="8821619" cy="5688632"/>
          </a:xfrm>
          <a:prstGeom prst="rect">
            <a:avLst/>
          </a:prstGeom>
        </p:spPr>
        <p:txBody>
          <a:bodyPr vert="horz" lIns="92377" tIns="46188" rIns="92377" bIns="46188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 smtClean="0"/>
              <a:t>На сегодняшний день изъявили желание вступить в ревизионную комиссию следующие собственники: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ru-RU" sz="2000" b="1" dirty="0" smtClean="0"/>
              <a:t>Гладких Виктория Ивановна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ru-RU" sz="2000" b="1" dirty="0" smtClean="0"/>
              <a:t>Куликов Дмитрий Валерьевич</a:t>
            </a:r>
          </a:p>
          <a:p>
            <a:pPr>
              <a:lnSpc>
                <a:spcPct val="110000"/>
              </a:lnSpc>
            </a:pPr>
            <a:endParaRPr lang="ru-RU" sz="2000" b="1" dirty="0" smtClean="0"/>
          </a:p>
          <a:p>
            <a:pPr>
              <a:lnSpc>
                <a:spcPct val="110000"/>
              </a:lnSpc>
            </a:pPr>
            <a:r>
              <a:rPr lang="ru-RU" sz="2000" b="1" dirty="0" smtClean="0"/>
              <a:t>Есть ли еще желающие вступить в Ревизионную комиссию?</a:t>
            </a:r>
            <a:endParaRPr lang="ru-RU" sz="2000" b="1" dirty="0"/>
          </a:p>
          <a:p>
            <a:pPr marL="521864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endParaRPr lang="ru-RU" sz="20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620688"/>
            <a:ext cx="8856984" cy="285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377" tIns="46188" rIns="92377" bIns="46188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 smtClean="0"/>
              <a:t>ИЗБРАНИЕ РЕВИЗИОННОЙ КОМИССИИ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65084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44624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2389" y="620688"/>
            <a:ext cx="8821619" cy="6237312"/>
          </a:xfrm>
          <a:prstGeom prst="rect">
            <a:avLst/>
          </a:prstGeom>
        </p:spPr>
        <p:txBody>
          <a:bodyPr vert="horz" lIns="92377" tIns="46188" rIns="92377" bIns="46188" anchor="t">
            <a:normAutofit/>
          </a:bodyPr>
          <a:lstStyle/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собственники!!!</a:t>
            </a:r>
          </a:p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 на общем собрании обсудить ряд моментов, касающихся нашего с вами быта.</a:t>
            </a:r>
          </a:p>
          <a:p>
            <a:pPr marL="521864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Контейнерная площадка (правила выноса мусора)</a:t>
            </a:r>
            <a:endParaRPr lang="ru-RU" sz="16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3923928" cy="2216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32" y="2004604"/>
            <a:ext cx="4210308" cy="22164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3" b="9993"/>
          <a:stretch/>
        </p:blipFill>
        <p:spPr>
          <a:xfrm>
            <a:off x="107504" y="4264225"/>
            <a:ext cx="3923928" cy="25491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7" r="9481" b="37933"/>
          <a:stretch/>
        </p:blipFill>
        <p:spPr>
          <a:xfrm>
            <a:off x="4355976" y="4293096"/>
            <a:ext cx="4136571" cy="252028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20318" y="5461353"/>
            <a:ext cx="3043570" cy="55879"/>
            <a:chOff x="0" y="914400"/>
            <a:chExt cx="3086100" cy="123825"/>
          </a:xfrm>
        </p:grpSpPr>
        <p:sp>
          <p:nvSpPr>
            <p:cNvPr id="9" name="Прямоугольник 8"/>
            <p:cNvSpPr/>
            <p:nvPr/>
          </p:nvSpPr>
          <p:spPr>
            <a:xfrm rot="2186850">
              <a:off x="0" y="914400"/>
              <a:ext cx="3067050" cy="10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0" name="Прямоугольник 9"/>
            <p:cNvSpPr/>
            <p:nvPr/>
          </p:nvSpPr>
          <p:spPr>
            <a:xfrm rot="8767105">
              <a:off x="19050" y="933450"/>
              <a:ext cx="3067050" cy="10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364088" y="5749385"/>
            <a:ext cx="3043570" cy="55879"/>
            <a:chOff x="0" y="914400"/>
            <a:chExt cx="3086100" cy="123825"/>
          </a:xfrm>
        </p:grpSpPr>
        <p:sp>
          <p:nvSpPr>
            <p:cNvPr id="16" name="Прямоугольник 15"/>
            <p:cNvSpPr/>
            <p:nvPr/>
          </p:nvSpPr>
          <p:spPr>
            <a:xfrm rot="2186850">
              <a:off x="0" y="914400"/>
              <a:ext cx="3067050" cy="10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7" name="Прямоугольник 16"/>
            <p:cNvSpPr/>
            <p:nvPr/>
          </p:nvSpPr>
          <p:spPr>
            <a:xfrm rot="8767105">
              <a:off x="19050" y="933450"/>
              <a:ext cx="3067050" cy="10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427984" y="3212976"/>
            <a:ext cx="3043570" cy="55879"/>
            <a:chOff x="0" y="914400"/>
            <a:chExt cx="3086100" cy="123825"/>
          </a:xfrm>
        </p:grpSpPr>
        <p:sp>
          <p:nvSpPr>
            <p:cNvPr id="19" name="Прямоугольник 18"/>
            <p:cNvSpPr/>
            <p:nvPr/>
          </p:nvSpPr>
          <p:spPr>
            <a:xfrm rot="2186850">
              <a:off x="0" y="914400"/>
              <a:ext cx="3067050" cy="10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0" name="Прямоугольник 19"/>
            <p:cNvSpPr/>
            <p:nvPr/>
          </p:nvSpPr>
          <p:spPr>
            <a:xfrm rot="8767105">
              <a:off x="19050" y="933450"/>
              <a:ext cx="3067050" cy="10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259632" y="3501008"/>
            <a:ext cx="3043570" cy="55879"/>
            <a:chOff x="0" y="914400"/>
            <a:chExt cx="3086100" cy="123825"/>
          </a:xfrm>
        </p:grpSpPr>
        <p:sp>
          <p:nvSpPr>
            <p:cNvPr id="22" name="Прямоугольник 21"/>
            <p:cNvSpPr/>
            <p:nvPr/>
          </p:nvSpPr>
          <p:spPr>
            <a:xfrm rot="2186850">
              <a:off x="0" y="914400"/>
              <a:ext cx="3067050" cy="10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3" name="Прямоугольник 22"/>
            <p:cNvSpPr/>
            <p:nvPr/>
          </p:nvSpPr>
          <p:spPr>
            <a:xfrm rot="8767105">
              <a:off x="19050" y="933450"/>
              <a:ext cx="3067050" cy="10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</p:grpSp>
    </p:spTree>
    <p:extLst>
      <p:ext uri="{BB962C8B-B14F-4D97-AF65-F5344CB8AC3E}">
        <p14:creationId xmlns:p14="http://schemas.microsoft.com/office/powerpoint/2010/main" val="1905252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79512" y="332656"/>
            <a:ext cx="8821619" cy="6237312"/>
          </a:xfrm>
          <a:prstGeom prst="rect">
            <a:avLst/>
          </a:prstGeom>
        </p:spPr>
        <p:txBody>
          <a:bodyPr vert="horz" lIns="92377" tIns="46188" rIns="92377" bIns="46188" anchor="t">
            <a:normAutofit/>
          </a:bodyPr>
          <a:lstStyle/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Парковка личных автомобилей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44624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p.vk.me/c623923/v623923174/27d49/zhIL8QwFTh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4"/>
          <a:stretch/>
        </p:blipFill>
        <p:spPr bwMode="auto">
          <a:xfrm>
            <a:off x="323529" y="807293"/>
            <a:ext cx="3935980" cy="34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7325" r="15758" b="25805"/>
          <a:stretch/>
        </p:blipFill>
        <p:spPr>
          <a:xfrm>
            <a:off x="4355975" y="807293"/>
            <a:ext cx="4670915" cy="3485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365103"/>
            <a:ext cx="3935980" cy="23538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4355976" y="4365103"/>
            <a:ext cx="4090374" cy="2353871"/>
          </a:xfrm>
          <a:prstGeom prst="rect">
            <a:avLst/>
          </a:prstGeom>
        </p:spPr>
      </p:pic>
      <p:sp>
        <p:nvSpPr>
          <p:cNvPr id="10" name="Минус 9"/>
          <p:cNvSpPr/>
          <p:nvPr/>
        </p:nvSpPr>
        <p:spPr>
          <a:xfrm>
            <a:off x="1547664" y="4890864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20976315">
            <a:off x="6084168" y="2567885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5745832" y="539492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9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79512" y="332656"/>
            <a:ext cx="8821619" cy="6237312"/>
          </a:xfrm>
          <a:prstGeom prst="rect">
            <a:avLst/>
          </a:prstGeom>
        </p:spPr>
        <p:txBody>
          <a:bodyPr vert="horz" lIns="92377" tIns="46188" rIns="92377" bIns="46188" anchor="t">
            <a:normAutofit fontScale="92500"/>
          </a:bodyPr>
          <a:lstStyle/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Снятие показаний счетчиков</a:t>
            </a:r>
          </a:p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собственник квартиры должен в период времени с 23 по 25 число каждого месяца списывать и передавать показания счетчиков ХВС и ГВС, расположенных в квартирах.</a:t>
            </a:r>
          </a:p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показания приборов не передали квартиры №</a:t>
            </a:r>
          </a:p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3; 17; 33; 35; 40; 86; 89; 90; 96;100; 102; 110; 119; 132; 134; 141; 148; 158; 169; 176; 179; 181; 182; 206; 210 ; 230; 231   Это из тех квартир, где кто то прописан.</a:t>
            </a:r>
          </a:p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вечером – крайний срок передачи показаний, тем кто не передаст показания, счет будет выставлен ПО НОРМАТИВУ ПОТРЕБЛЕНИЯ.</a:t>
            </a:r>
          </a:p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квартире никто не зарегистрирован, а показания счетчиков не переданы – начисления тоже будут производиться по НОРМАТИВУ.</a:t>
            </a:r>
          </a:p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ПЕРЕДАЧИ ПОКАЗАНИЙ: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dor12@uk76.ru, либо по телефону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593566. </a:t>
            </a:r>
          </a:p>
          <a:p>
            <a:pPr marL="407564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следующем месяце будут установлены ящики для сбора показаний приборов учета.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44624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05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79512" y="1556792"/>
            <a:ext cx="8821619" cy="4869160"/>
          </a:xfrm>
          <a:prstGeom prst="rect">
            <a:avLst/>
          </a:prstGeom>
        </p:spPr>
        <p:txBody>
          <a:bodyPr vert="horz" lIns="92377" tIns="46188" rIns="92377" bIns="46188" anchor="t">
            <a:normAutofit/>
          </a:bodyPr>
          <a:lstStyle/>
          <a:p>
            <a:pPr marL="64664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друзья! На этом собрание закончено!</a:t>
            </a:r>
          </a:p>
          <a:p>
            <a:pPr marL="64664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спасибо за внимание!</a:t>
            </a:r>
          </a:p>
          <a:p>
            <a:pPr marL="64664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Просьба заполнить и сдать бюллетени для голосования, а также заявления о вступлении в ТСЖ.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8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73118"/>
            <a:ext cx="8856984" cy="547570"/>
          </a:xfrm>
          <a:prstGeom prst="rect">
            <a:avLst/>
          </a:prstGeom>
          <a:ln>
            <a:noFill/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97194" y="692696"/>
            <a:ext cx="8821619" cy="4320480"/>
          </a:xfrm>
          <a:prstGeom prst="rect">
            <a:avLst/>
          </a:prstGeom>
        </p:spPr>
        <p:txBody>
          <a:bodyPr vert="horz" lIns="92377" tIns="46188" rIns="92377" bIns="46188" anchor="t">
            <a:normAutofit lnSpcReduction="10000"/>
          </a:bodyPr>
          <a:lstStyle/>
          <a:p>
            <a:pPr marL="452644" indent="-38798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декабря 2014 года Общее собрание собственников помещений нашего дома выбрало способ управления МКД – в виде управлением Товариществом собственников жилья</a:t>
            </a:r>
          </a:p>
          <a:p>
            <a:pPr marL="452644" indent="-38798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времени после проведения Общего собрания были оформлены все необходимые документы ТСЖ «ЖК ДОРОНИНО»</a:t>
            </a:r>
          </a:p>
          <a:p>
            <a:pPr marL="452644" indent="-38798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1.04.2015 Товарищество официально начинает свою работу</a:t>
            </a:r>
          </a:p>
          <a:p>
            <a:pPr marL="452644" indent="-38798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товарищества состоит из 9 человек</a:t>
            </a:r>
          </a:p>
          <a:p>
            <a:pPr marL="452644" indent="-38798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Правления – Федосов Михаил Анатольевич</a:t>
            </a:r>
          </a:p>
          <a:p>
            <a:pPr marL="452644" indent="-38798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ТСЖ начало свою работу было назначено сегодняшнее собрание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4869160"/>
            <a:ext cx="8821619" cy="1656184"/>
          </a:xfrm>
          <a:prstGeom prst="rect">
            <a:avLst/>
          </a:prstGeom>
        </p:spPr>
        <p:txBody>
          <a:bodyPr vert="horz" lIns="92377" tIns="46188" rIns="92377" bIns="46188" anchor="t">
            <a:normAutofit/>
          </a:bodyPr>
          <a:lstStyle/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всем предлагается написать заявление о вступлении в Товарищество.  Собственники, кто не желает вступать в ТСЖ должны будут заключить с ТСЖ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на содержание и ремонт жилого фонда.</a:t>
            </a:r>
            <a:endParaRPr lang="ru-RU" sz="20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/>
          <a:stretch/>
        </p:blipFill>
        <p:spPr bwMode="auto">
          <a:xfrm>
            <a:off x="35496" y="692696"/>
            <a:ext cx="4752528" cy="369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79512" y="73118"/>
            <a:ext cx="8856984" cy="979618"/>
          </a:xfrm>
          <a:prstGeom prst="rect">
            <a:avLst/>
          </a:prstGeom>
          <a:ln>
            <a:noFill/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БЮЛЛЕТЕНЯ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ГОЛОСОВАНИЯ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/>
          <a:stretch/>
        </p:blipFill>
        <p:spPr bwMode="auto">
          <a:xfrm>
            <a:off x="4283968" y="1029270"/>
            <a:ext cx="4895982" cy="34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множение 2"/>
          <p:cNvSpPr/>
          <p:nvPr/>
        </p:nvSpPr>
        <p:spPr>
          <a:xfrm>
            <a:off x="5076056" y="1662236"/>
            <a:ext cx="720080" cy="614636"/>
          </a:xfrm>
          <a:prstGeom prst="mathMultiply">
            <a:avLst>
              <a:gd name="adj1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5076056" y="2238300"/>
            <a:ext cx="720080" cy="614636"/>
          </a:xfrm>
          <a:prstGeom prst="mathMultiply">
            <a:avLst>
              <a:gd name="adj1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5076056" y="3174404"/>
            <a:ext cx="720080" cy="614636"/>
          </a:xfrm>
          <a:prstGeom prst="mathMultiply">
            <a:avLst>
              <a:gd name="adj1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21677" r="5432" b="14831"/>
          <a:stretch/>
        </p:blipFill>
        <p:spPr bwMode="auto">
          <a:xfrm>
            <a:off x="4211960" y="3638805"/>
            <a:ext cx="4956697" cy="36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7041414" y="3557155"/>
            <a:ext cx="2138536" cy="519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96336" y="2736994"/>
            <a:ext cx="504056" cy="259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355976" y="2996952"/>
            <a:ext cx="46805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79512" y="4509120"/>
            <a:ext cx="8821619" cy="2348880"/>
          </a:xfrm>
          <a:prstGeom prst="rect">
            <a:avLst/>
          </a:prstGeom>
        </p:spPr>
        <p:txBody>
          <a:bodyPr vert="horz" lIns="92377" tIns="46188" rIns="92377" bIns="46188" anchor="t">
            <a:normAutofit fontScale="92500" lnSpcReduction="10000"/>
          </a:bodyPr>
          <a:lstStyle/>
          <a:p>
            <a:pPr marL="521864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ФИО, номер квартиры</a:t>
            </a:r>
          </a:p>
          <a:p>
            <a:pPr marL="521864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помещения (из свидетельства о регистрации собственности)</a:t>
            </a:r>
          </a:p>
          <a:p>
            <a:pPr marL="521864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и номер </a:t>
            </a:r>
            <a:r>
              <a:rPr lang="ru-RU" sz="16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свидетеьства</a:t>
            </a:r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праве собственности</a:t>
            </a:r>
            <a:endParaRPr lang="ru-RU" sz="16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864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знак в поле для голосования по каждому вопросу ЗА, Против, </a:t>
            </a:r>
            <a:r>
              <a:rPr lang="ru-RU" sz="16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Воздерж</a:t>
            </a:r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1864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Вписать кол-во членов ревизионной комиссии и их фамилии</a:t>
            </a:r>
          </a:p>
          <a:p>
            <a:pPr marL="521864" indent="-4572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ru-RU" sz="1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подпись и расшифровку.</a:t>
            </a:r>
            <a:endParaRPr lang="ru-RU" sz="16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88640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 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97194" y="764704"/>
            <a:ext cx="8821619" cy="1512168"/>
          </a:xfrm>
          <a:prstGeom prst="rect">
            <a:avLst/>
          </a:prstGeom>
        </p:spPr>
        <p:txBody>
          <a:bodyPr vert="horz" lIns="92377" tIns="46188" rIns="92377" bIns="46188" anchor="t">
            <a:normAutofit/>
          </a:bodyPr>
          <a:lstStyle/>
          <a:p>
            <a:pPr marL="452644" indent="-38798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подсчёта голосов нам необходимо избрать счётную комиссию.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избрать счетную комиссию  из трёх человек – Скворцовой О.Н., Грудинина М.А., Ильиной И.А.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2852936"/>
            <a:ext cx="8821619" cy="3528392"/>
          </a:xfrm>
          <a:prstGeom prst="rect">
            <a:avLst/>
          </a:prstGeom>
        </p:spPr>
        <p:txBody>
          <a:bodyPr vert="horz" lIns="92377" tIns="46188" rIns="92377" bIns="46188" anchor="t">
            <a:normAutofit fontScale="92500" lnSpcReduction="10000"/>
          </a:bodyPr>
          <a:lstStyle/>
          <a:p>
            <a:pPr marL="452644" indent="-38798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безопасности на территории жилого дома и прилегающей территории, Правление ТСЖ предлагает - организовать единую систему видеонаблюдения, состоящую из 11 видеокамер. (6 камер у входов в каждый подъезд; 5 камер на фасад дома для контроля за парковкой, детской площадкой)</a:t>
            </a:r>
          </a:p>
          <a:p>
            <a:pPr marL="452644" indent="-38798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видеокамерам в режиме онлайн будет доступен каждому собственнику по средствам сети интернет. Кроме того все записи будут храниться в архиве в течении 5 суток. </a:t>
            </a:r>
          </a:p>
          <a:p>
            <a:pPr marL="452644" indent="-38798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Плату за данную услугу будет производить ТСЖ .</a:t>
            </a:r>
          </a:p>
          <a:p>
            <a:pPr marL="452644" indent="-38798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– 500 рублей в месяц за одну камеру,  5500 руб. за 11 камер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276872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№2 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8679"/>
            <a:ext cx="5771212" cy="617543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9512" y="44624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размещения камер видеонаблюдения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3779912" y="1973312"/>
            <a:ext cx="732807" cy="663600"/>
          </a:xfrm>
          <a:prstGeom prst="triangl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5063329" y="1988840"/>
            <a:ext cx="732807" cy="663600"/>
          </a:xfrm>
          <a:prstGeom prst="triangl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6503489" y="2060848"/>
            <a:ext cx="732807" cy="663600"/>
          </a:xfrm>
          <a:prstGeom prst="triangl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4847305" y="4853632"/>
            <a:ext cx="732807" cy="663600"/>
          </a:xfrm>
          <a:prstGeom prst="triangl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7007545" y="3789040"/>
            <a:ext cx="732807" cy="663600"/>
          </a:xfrm>
          <a:prstGeom prst="triangl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4067944" y="2636912"/>
            <a:ext cx="366404" cy="331800"/>
          </a:xfrm>
          <a:prstGeom prst="triangl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5292080" y="2665152"/>
            <a:ext cx="366404" cy="331800"/>
          </a:xfrm>
          <a:prstGeom prst="triangl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6437844" y="2708920"/>
            <a:ext cx="366404" cy="331800"/>
          </a:xfrm>
          <a:prstGeom prst="triangl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6581860" y="3457240"/>
            <a:ext cx="366404" cy="331800"/>
          </a:xfrm>
          <a:prstGeom prst="triangl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6734260" y="4005064"/>
            <a:ext cx="366404" cy="331800"/>
          </a:xfrm>
          <a:prstGeom prst="triangl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5652120" y="4157464"/>
            <a:ext cx="366404" cy="331800"/>
          </a:xfrm>
          <a:prstGeom prst="triangle">
            <a:avLst/>
          </a:prstGeom>
        </p:spPr>
      </p:pic>
      <p:pic>
        <p:nvPicPr>
          <p:cNvPr id="2050" name="Picture 2" descr="https://pp.vk.me/c619630/v619630889/1b8ff/GbPxqKbEWJ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1" y="620688"/>
            <a:ext cx="302622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619630/v619630889/1b907/5MwMQ6Mfye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8" y="2708920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683568" y="1772816"/>
            <a:ext cx="366404" cy="331800"/>
          </a:xfrm>
          <a:prstGeom prst="triangl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1685316" y="1772816"/>
            <a:ext cx="366404" cy="331800"/>
          </a:xfrm>
          <a:prstGeom prst="triangle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2189372" y="1772816"/>
            <a:ext cx="366404" cy="331800"/>
          </a:xfrm>
          <a:prstGeom prst="triangle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1475656" y="3961296"/>
            <a:ext cx="366404" cy="331800"/>
          </a:xfrm>
          <a:prstGeom prst="triangle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2477404" y="3717032"/>
            <a:ext cx="366404" cy="331800"/>
          </a:xfrm>
          <a:prstGeom prst="triangle">
            <a:avLst/>
          </a:prstGeom>
        </p:spPr>
      </p:pic>
      <p:pic>
        <p:nvPicPr>
          <p:cNvPr id="2054" name="Picture 6" descr="https://pp.vk.me/c619630/v619630889/1b91f/nwatUynvd_M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92" b="36038"/>
          <a:stretch/>
        </p:blipFill>
        <p:spPr bwMode="auto">
          <a:xfrm>
            <a:off x="165534" y="4797152"/>
            <a:ext cx="3038314" cy="19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3614" b="12641"/>
          <a:stretch/>
        </p:blipFill>
        <p:spPr>
          <a:xfrm>
            <a:off x="1835696" y="5805264"/>
            <a:ext cx="366404" cy="331800"/>
          </a:xfrm>
          <a:prstGeom prst="triangle">
            <a:avLst/>
          </a:prstGeom>
        </p:spPr>
      </p:pic>
    </p:spTree>
    <p:extLst>
      <p:ext uri="{BB962C8B-B14F-4D97-AF65-F5344CB8AC3E}">
        <p14:creationId xmlns:p14="http://schemas.microsoft.com/office/powerpoint/2010/main" val="776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16632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№3 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97194" y="764704"/>
            <a:ext cx="8821619" cy="5976664"/>
          </a:xfrm>
          <a:prstGeom prst="rect">
            <a:avLst/>
          </a:prstGeom>
        </p:spPr>
        <p:txBody>
          <a:bodyPr vert="horz" lIns="92377" tIns="46188" rIns="92377" bIns="46188" anchor="t">
            <a:normAutofit lnSpcReduction="10000"/>
          </a:bodyPr>
          <a:lstStyle/>
          <a:p>
            <a:pPr marL="64664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работы ТСЖ необходимо утвердить Положение о Правлении ТСЖ</a:t>
            </a:r>
          </a:p>
          <a:p>
            <a:pPr marL="350414" indent="-2857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регулирует в соответствии с Жилищным Кодексом Российской Федерации статус, порядок избрания и компетенцию Правления Товарищества собственников жилья «ЖК ДОРОНИНО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</a:p>
          <a:p>
            <a:pPr marL="350414" indent="-2857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коллегиальным исполнительным органом Общества, осуществляющим руководство текущей деятельностью общества и подотчетным общему собранию членов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ТСЖ </a:t>
            </a:r>
          </a:p>
          <a:p>
            <a:pPr marL="350414" indent="-2857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осуществляет руководство текущей деятельностью ТСЖ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вопросов, отнесенных к компетенции Общего собрания членов ТСЖ и Председателя. К компетенции Правления относятся вопросы, определенные действующим законодательством и Уставом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ТСЖ</a:t>
            </a:r>
          </a:p>
          <a:p>
            <a:pPr marL="350414" indent="-2857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товарищества состоит из 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избранных на два года с 13.12.2014 по 12.12.2016</a:t>
            </a:r>
          </a:p>
          <a:p>
            <a:pPr marL="350414" indent="-2857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УТВЕРДИТЬ ПОЛОЖЕНИЕ О ПРАВЛЕНИИ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414" indent="-2857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16632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№4 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6628"/>
              </p:ext>
            </p:extLst>
          </p:nvPr>
        </p:nvGraphicFramePr>
        <p:xfrm>
          <a:off x="179512" y="980728"/>
          <a:ext cx="4392001" cy="331236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8496"/>
                <a:gridCol w="2671800"/>
                <a:gridCol w="580827"/>
                <a:gridCol w="790878"/>
              </a:tblGrid>
              <a:tr h="495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1.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Платежи за </a:t>
                      </a:r>
                      <a:r>
                        <a:rPr lang="ru-RU" sz="1400" u="none" strike="noStrike" dirty="0" smtClean="0">
                          <a:effectLst/>
                        </a:rPr>
                        <a:t>жилищно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коммунальные </a:t>
                      </a:r>
                      <a:r>
                        <a:rPr lang="ru-RU" sz="1400" u="none" strike="noStrike" dirty="0">
                          <a:effectLst/>
                        </a:rPr>
                        <a:t>услуги, 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2974291,6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5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содержание и ремонт (жилые и не жилые помещения)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2900910,4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55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ремонт и обслуживание общедомовых приборов учета и регулирования тепловой энергии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65574,92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5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обслуживание приборов учета холодной воды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7806,56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5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Доходы от сдачи в аренду общедомового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42000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ИТОГО ДОХОДОВ: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3016291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622968"/>
            <a:ext cx="4392000" cy="285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377" tIns="46188" rIns="92377" bIns="46188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 smtClean="0"/>
              <a:t>1. ДОХОДЫ</a:t>
            </a:r>
            <a:endParaRPr lang="ru-RU" sz="16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4008" y="620688"/>
            <a:ext cx="4392000" cy="285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377" tIns="46188" rIns="92377" bIns="46188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/>
              <a:t>2</a:t>
            </a:r>
            <a:r>
              <a:rPr lang="ru-RU" sz="1600" b="1" dirty="0" smtClean="0"/>
              <a:t>. РАСХОДЫ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980728"/>
            <a:ext cx="13681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ОДИ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«УК»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908681 руб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980728"/>
            <a:ext cx="13681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Частичное управление ЗАО «УК» 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335681 руб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980728"/>
            <a:ext cx="13681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и страховые взносы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656208 руб.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67856" y="3131840"/>
            <a:ext cx="13681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 расходы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(канцелярия, связь)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21740 руб.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700808"/>
            <a:ext cx="13681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и страхование лифтов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326168 руб.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2420888"/>
            <a:ext cx="13681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120000 руб.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7856" y="1700808"/>
            <a:ext cx="13681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Вывоз мусора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158723 руб.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3131840"/>
            <a:ext cx="13681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инвентарь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36000  руб.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140968"/>
            <a:ext cx="13681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и орг. техника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 руб.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1700808"/>
            <a:ext cx="13681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234200 руб.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2420888"/>
            <a:ext cx="13681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и печать квитанций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84000  руб.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74892" y="2420888"/>
            <a:ext cx="136815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66000 руб.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3861048"/>
            <a:ext cx="439200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РАСХОДОВ: 3016291 руб. 60 коп.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158129217"/>
              </p:ext>
            </p:extLst>
          </p:nvPr>
        </p:nvGraphicFramePr>
        <p:xfrm>
          <a:off x="143264" y="4437112"/>
          <a:ext cx="885649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39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16632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№5 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307017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766984"/>
            <a:ext cx="8856984" cy="285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377" tIns="46188" rIns="92377" bIns="46188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 smtClean="0"/>
              <a:t>Плата за содержание, техническое обслуживание и ремонт общедомового имущества</a:t>
            </a:r>
            <a:endParaRPr lang="ru-RU" sz="16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5517232"/>
            <a:ext cx="20882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377" tIns="46188" rIns="92377" bIns="46188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 smtClean="0"/>
              <a:t>Содержание и ремонт</a:t>
            </a:r>
            <a:endParaRPr lang="ru-RU" sz="16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6237312"/>
            <a:ext cx="2088232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377" tIns="46188" rIns="92377" bIns="46188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 smtClean="0"/>
              <a:t>18,58 руб.</a:t>
            </a:r>
            <a:endParaRPr lang="ru-RU" sz="16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411760" y="5517232"/>
            <a:ext cx="20882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377" tIns="46188" rIns="92377" bIns="46188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 smtClean="0"/>
              <a:t>Общедомовые приборы учета тепловой энергии</a:t>
            </a:r>
            <a:endParaRPr lang="ru-RU" sz="1600" b="1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411760" y="6237312"/>
            <a:ext cx="2088232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377" tIns="46188" rIns="92377" bIns="46188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 smtClean="0"/>
              <a:t>0,42 руб.</a:t>
            </a:r>
            <a:endParaRPr lang="ru-RU" sz="1600" b="1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644008" y="5517232"/>
            <a:ext cx="20882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377" tIns="46188" rIns="92377" bIns="46188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 smtClean="0"/>
              <a:t>Общедомовые приборы учета холодной воды</a:t>
            </a:r>
            <a:endParaRPr lang="ru-RU" sz="1600" b="1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644008" y="6237312"/>
            <a:ext cx="2088232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377" tIns="46188" rIns="92377" bIns="46188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 smtClean="0"/>
              <a:t>0,05 руб. </a:t>
            </a:r>
            <a:endParaRPr lang="ru-RU" sz="1600" b="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876256" y="5517232"/>
            <a:ext cx="20882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377" tIns="46188" rIns="92377" bIns="46188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 smtClean="0"/>
              <a:t>ИТОГО: </a:t>
            </a:r>
            <a:endParaRPr lang="ru-RU" sz="1600" b="1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76256" y="6237312"/>
            <a:ext cx="2088232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377" tIns="46188" rIns="92377" bIns="46188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 smtClean="0"/>
              <a:t>19,05 руб.</a:t>
            </a:r>
            <a:endParaRPr lang="ru-RU" sz="1600" b="1" dirty="0"/>
          </a:p>
        </p:txBody>
      </p:sp>
      <p:sp>
        <p:nvSpPr>
          <p:cNvPr id="14" name="Плюс 13"/>
          <p:cNvSpPr/>
          <p:nvPr/>
        </p:nvSpPr>
        <p:spPr>
          <a:xfrm>
            <a:off x="1979712" y="5805264"/>
            <a:ext cx="720080" cy="648072"/>
          </a:xfrm>
          <a:prstGeom prst="mathPlu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4211960" y="5805264"/>
            <a:ext cx="720080" cy="648072"/>
          </a:xfrm>
          <a:prstGeom prst="mathPlu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 15"/>
          <p:cNvSpPr/>
          <p:nvPr/>
        </p:nvSpPr>
        <p:spPr>
          <a:xfrm>
            <a:off x="6516216" y="5805264"/>
            <a:ext cx="576064" cy="726812"/>
          </a:xfrm>
          <a:prstGeom prst="mathEqual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16632"/>
            <a:ext cx="8856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0" rIns="18476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№6 повестки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79512" y="692696"/>
            <a:ext cx="8856984" cy="285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377" tIns="46188" rIns="92377" bIns="46188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 smtClean="0"/>
              <a:t>Правила установки инженерного оборудования на фасад дома (кондиционеры)</a:t>
            </a:r>
            <a:endParaRPr lang="ru-RU" sz="16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1196752"/>
            <a:ext cx="8821619" cy="5373216"/>
          </a:xfrm>
          <a:prstGeom prst="rect">
            <a:avLst/>
          </a:prstGeom>
        </p:spPr>
        <p:txBody>
          <a:bodyPr vert="horz" lIns="92377" tIns="46188" rIns="92377" bIns="46188" anchor="t">
            <a:normAutofit/>
          </a:bodyPr>
          <a:lstStyle/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любого вида оборудования на фасад дома должна производиться с согласованием.</a:t>
            </a:r>
          </a:p>
          <a:p>
            <a:pPr marL="64664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Фасад здания как ограждающая несущая конструкция дома является общим имуществом в многоквартирном доме (п. 1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ст. 36 ЖК РФ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ст. 244 ГК РФ, п. 2 Постановления Правительства РФ от 13.08.2006 N 491 "Об утверждении Правил содержания общего имущества в многоквартирном доме".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Согласно ст. 246 ГК РФ распоряжение имуществом, находящимся в долевой собственности, осуществляется по соглашению всех ее участников.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7564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разработать и утвердить правила установки блоков кондиционеров. </a:t>
            </a:r>
          </a:p>
          <a:p>
            <a:pPr marL="407564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ТСЖ будет выдавать разрешения на установку данного оборудования, но согласно общих правил.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1317</Words>
  <Application>Microsoft Office PowerPoint</Application>
  <PresentationFormat>Экран (4:3)</PresentationFormat>
  <Paragraphs>200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misha</dc:creator>
  <cp:lastModifiedBy>misha</cp:lastModifiedBy>
  <cp:revision>46</cp:revision>
  <cp:lastPrinted>2015-03-31T11:26:26Z</cp:lastPrinted>
  <dcterms:created xsi:type="dcterms:W3CDTF">2015-03-29T07:40:59Z</dcterms:created>
  <dcterms:modified xsi:type="dcterms:W3CDTF">2015-03-31T11:31:26Z</dcterms:modified>
</cp:coreProperties>
</file>